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4" r:id="rId3"/>
    <p:sldId id="257" r:id="rId4"/>
    <p:sldId id="258" r:id="rId5"/>
    <p:sldId id="261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3BC79-6768-4A94-A4FD-506638F32427}" v="1" dt="2023-05-03T12:59:51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roosman" userId="5756845f-551d-4163-8215-f15f13303e4e" providerId="ADAL" clId="{B6F3BC79-6768-4A94-A4FD-506638F32427}"/>
    <pc:docChg chg="modSld">
      <pc:chgData name="Paul Groosman" userId="5756845f-551d-4163-8215-f15f13303e4e" providerId="ADAL" clId="{B6F3BC79-6768-4A94-A4FD-506638F32427}" dt="2023-05-03T12:59:51.738" v="0"/>
      <pc:docMkLst>
        <pc:docMk/>
      </pc:docMkLst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2880160040" sldId="256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2880160040" sldId="256"/>
            <ac:picMk id="4" creationId="{FA510D54-845B-AA9F-50FE-3FA2E7E4E9B6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1771598568" sldId="257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1771598568" sldId="257"/>
            <ac:picMk id="3" creationId="{0FDDE9D7-17A3-AB0F-65FD-AF7DD2528EED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1374956452" sldId="258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1374956452" sldId="258"/>
            <ac:picMk id="3" creationId="{FA829E15-2EB4-822F-9432-78A82C07F89F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1169206191" sldId="261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1169206191" sldId="261"/>
            <ac:picMk id="3" creationId="{07DDCED6-579D-0140-2B77-B74383EAD37B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3806797023" sldId="262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3806797023" sldId="262"/>
            <ac:picMk id="6" creationId="{E3399C52-CEB8-42C0-F9E1-94016D1BA022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1750893672" sldId="264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1750893672" sldId="264"/>
            <ac:picMk id="4" creationId="{14EED335-E185-729C-0734-92F79FA198E5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744909779" sldId="265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744909779" sldId="265"/>
            <ac:picMk id="3" creationId="{E68C2EA9-A6BF-9EF4-96BF-11EE9BE63400}"/>
          </ac:picMkLst>
        </pc:picChg>
      </pc:sldChg>
      <pc:sldChg chg="addSp modSp">
        <pc:chgData name="Paul Groosman" userId="5756845f-551d-4163-8215-f15f13303e4e" providerId="ADAL" clId="{B6F3BC79-6768-4A94-A4FD-506638F32427}" dt="2023-05-03T12:59:51.738" v="0"/>
        <pc:sldMkLst>
          <pc:docMk/>
          <pc:sldMk cId="1702816862" sldId="266"/>
        </pc:sldMkLst>
        <pc:picChg chg="add mod">
          <ac:chgData name="Paul Groosman" userId="5756845f-551d-4163-8215-f15f13303e4e" providerId="ADAL" clId="{B6F3BC79-6768-4A94-A4FD-506638F32427}" dt="2023-05-03T12:59:51.738" v="0"/>
          <ac:picMkLst>
            <pc:docMk/>
            <pc:sldMk cId="1702816862" sldId="266"/>
            <ac:picMk id="5" creationId="{569F22DB-CE04-C096-7C34-327BE70125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9E158-5BEF-45DE-96B4-9381B2B7F8C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55FE072-A539-4EE9-BC09-52D36A2238B9}">
      <dgm:prSet/>
      <dgm:spPr/>
      <dgm:t>
        <a:bodyPr/>
        <a:lstStyle/>
        <a:p>
          <a:r>
            <a:rPr lang="nl-NL"/>
            <a:t>Hoe is kans gedefinieerd?</a:t>
          </a:r>
          <a:endParaRPr lang="en-US"/>
        </a:p>
      </dgm:t>
    </dgm:pt>
    <dgm:pt modelId="{5BD395D2-3FB0-4B28-9A23-6656DB5984BE}" type="parTrans" cxnId="{1F266B5D-B804-4FA7-9939-A151E5BF35BE}">
      <dgm:prSet/>
      <dgm:spPr/>
      <dgm:t>
        <a:bodyPr/>
        <a:lstStyle/>
        <a:p>
          <a:endParaRPr lang="en-US"/>
        </a:p>
      </dgm:t>
    </dgm:pt>
    <dgm:pt modelId="{B16D5948-A2F7-4381-8224-EBA0A6581458}" type="sibTrans" cxnId="{1F266B5D-B804-4FA7-9939-A151E5BF35BE}">
      <dgm:prSet/>
      <dgm:spPr/>
      <dgm:t>
        <a:bodyPr/>
        <a:lstStyle/>
        <a:p>
          <a:endParaRPr lang="en-US"/>
        </a:p>
      </dgm:t>
    </dgm:pt>
    <dgm:pt modelId="{F05C91D7-7B41-4802-BBCA-EE7982D8F903}">
      <dgm:prSet/>
      <dgm:spPr/>
      <dgm:t>
        <a:bodyPr/>
        <a:lstStyle/>
        <a:p>
          <a:r>
            <a:rPr lang="nl-NL"/>
            <a:t>Aantal goede uitkomsten gedeeld door aantal mogelijke uitkomsten </a:t>
          </a:r>
          <a:endParaRPr lang="en-US"/>
        </a:p>
      </dgm:t>
    </dgm:pt>
    <dgm:pt modelId="{CC0E05C5-5577-4B08-8178-742768ACB010}" type="parTrans" cxnId="{1ED48BED-8E8C-4757-ACB8-6F2D8C1BC461}">
      <dgm:prSet/>
      <dgm:spPr/>
      <dgm:t>
        <a:bodyPr/>
        <a:lstStyle/>
        <a:p>
          <a:endParaRPr lang="en-US"/>
        </a:p>
      </dgm:t>
    </dgm:pt>
    <dgm:pt modelId="{1F6F1C02-AED0-4732-A7D6-8A0EB929BC82}" type="sibTrans" cxnId="{1ED48BED-8E8C-4757-ACB8-6F2D8C1BC461}">
      <dgm:prSet/>
      <dgm:spPr/>
      <dgm:t>
        <a:bodyPr/>
        <a:lstStyle/>
        <a:p>
          <a:endParaRPr lang="en-US"/>
        </a:p>
      </dgm:t>
    </dgm:pt>
    <dgm:pt modelId="{E484FE3C-034D-496A-A77B-3493E8745447}" type="pres">
      <dgm:prSet presAssocID="{4139E158-5BEF-45DE-96B4-9381B2B7F8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C6DDD1-A237-42E5-B427-DBC1298B94BC}" type="pres">
      <dgm:prSet presAssocID="{D55FE072-A539-4EE9-BC09-52D36A2238B9}" presName="hierRoot1" presStyleCnt="0"/>
      <dgm:spPr/>
    </dgm:pt>
    <dgm:pt modelId="{94786BD6-C9EE-4102-9879-C9998C2DB6CB}" type="pres">
      <dgm:prSet presAssocID="{D55FE072-A539-4EE9-BC09-52D36A2238B9}" presName="composite" presStyleCnt="0"/>
      <dgm:spPr/>
    </dgm:pt>
    <dgm:pt modelId="{7397ED4E-793E-48B2-92E7-6E0C2C25FAA1}" type="pres">
      <dgm:prSet presAssocID="{D55FE072-A539-4EE9-BC09-52D36A2238B9}" presName="background" presStyleLbl="node0" presStyleIdx="0" presStyleCnt="2"/>
      <dgm:spPr/>
    </dgm:pt>
    <dgm:pt modelId="{730CDA1C-90D9-4D3A-9851-E9243F078E49}" type="pres">
      <dgm:prSet presAssocID="{D55FE072-A539-4EE9-BC09-52D36A2238B9}" presName="text" presStyleLbl="fgAcc0" presStyleIdx="0" presStyleCnt="2">
        <dgm:presLayoutVars>
          <dgm:chPref val="3"/>
        </dgm:presLayoutVars>
      </dgm:prSet>
      <dgm:spPr/>
    </dgm:pt>
    <dgm:pt modelId="{587F509E-7351-41D8-A353-5F99A96E4D49}" type="pres">
      <dgm:prSet presAssocID="{D55FE072-A539-4EE9-BC09-52D36A2238B9}" presName="hierChild2" presStyleCnt="0"/>
      <dgm:spPr/>
    </dgm:pt>
    <dgm:pt modelId="{0B37FF0A-3CA0-4CBD-80F2-1BED8D191CE4}" type="pres">
      <dgm:prSet presAssocID="{F05C91D7-7B41-4802-BBCA-EE7982D8F903}" presName="hierRoot1" presStyleCnt="0"/>
      <dgm:spPr/>
    </dgm:pt>
    <dgm:pt modelId="{7F4FF4C3-17A9-43CA-8E21-89707F6C2DF2}" type="pres">
      <dgm:prSet presAssocID="{F05C91D7-7B41-4802-BBCA-EE7982D8F903}" presName="composite" presStyleCnt="0"/>
      <dgm:spPr/>
    </dgm:pt>
    <dgm:pt modelId="{E60C94EE-DDD2-4276-A459-8C169B54D2D4}" type="pres">
      <dgm:prSet presAssocID="{F05C91D7-7B41-4802-BBCA-EE7982D8F903}" presName="background" presStyleLbl="node0" presStyleIdx="1" presStyleCnt="2"/>
      <dgm:spPr/>
    </dgm:pt>
    <dgm:pt modelId="{2AECAC24-26FB-4C09-B347-D45AB1C951EB}" type="pres">
      <dgm:prSet presAssocID="{F05C91D7-7B41-4802-BBCA-EE7982D8F903}" presName="text" presStyleLbl="fgAcc0" presStyleIdx="1" presStyleCnt="2">
        <dgm:presLayoutVars>
          <dgm:chPref val="3"/>
        </dgm:presLayoutVars>
      </dgm:prSet>
      <dgm:spPr/>
    </dgm:pt>
    <dgm:pt modelId="{364B7EBC-958C-4413-90F1-3E933AD83F62}" type="pres">
      <dgm:prSet presAssocID="{F05C91D7-7B41-4802-BBCA-EE7982D8F903}" presName="hierChild2" presStyleCnt="0"/>
      <dgm:spPr/>
    </dgm:pt>
  </dgm:ptLst>
  <dgm:cxnLst>
    <dgm:cxn modelId="{1F266B5D-B804-4FA7-9939-A151E5BF35BE}" srcId="{4139E158-5BEF-45DE-96B4-9381B2B7F8C1}" destId="{D55FE072-A539-4EE9-BC09-52D36A2238B9}" srcOrd="0" destOrd="0" parTransId="{5BD395D2-3FB0-4B28-9A23-6656DB5984BE}" sibTransId="{B16D5948-A2F7-4381-8224-EBA0A6581458}"/>
    <dgm:cxn modelId="{0CD12E68-7855-4C0B-BCE7-80D29C19838C}" type="presOf" srcId="{D55FE072-A539-4EE9-BC09-52D36A2238B9}" destId="{730CDA1C-90D9-4D3A-9851-E9243F078E49}" srcOrd="0" destOrd="0" presId="urn:microsoft.com/office/officeart/2005/8/layout/hierarchy1"/>
    <dgm:cxn modelId="{F0C2538B-8205-4AE8-9D11-62689820E63D}" type="presOf" srcId="{F05C91D7-7B41-4802-BBCA-EE7982D8F903}" destId="{2AECAC24-26FB-4C09-B347-D45AB1C951EB}" srcOrd="0" destOrd="0" presId="urn:microsoft.com/office/officeart/2005/8/layout/hierarchy1"/>
    <dgm:cxn modelId="{1ED48BED-8E8C-4757-ACB8-6F2D8C1BC461}" srcId="{4139E158-5BEF-45DE-96B4-9381B2B7F8C1}" destId="{F05C91D7-7B41-4802-BBCA-EE7982D8F903}" srcOrd="1" destOrd="0" parTransId="{CC0E05C5-5577-4B08-8178-742768ACB010}" sibTransId="{1F6F1C02-AED0-4732-A7D6-8A0EB929BC82}"/>
    <dgm:cxn modelId="{5216FFF9-B625-4D9A-9778-963B6D142F5B}" type="presOf" srcId="{4139E158-5BEF-45DE-96B4-9381B2B7F8C1}" destId="{E484FE3C-034D-496A-A77B-3493E8745447}" srcOrd="0" destOrd="0" presId="urn:microsoft.com/office/officeart/2005/8/layout/hierarchy1"/>
    <dgm:cxn modelId="{3181D2D0-EA4A-4CBE-9EEA-CD43016731F4}" type="presParOf" srcId="{E484FE3C-034D-496A-A77B-3493E8745447}" destId="{24C6DDD1-A237-42E5-B427-DBC1298B94BC}" srcOrd="0" destOrd="0" presId="urn:microsoft.com/office/officeart/2005/8/layout/hierarchy1"/>
    <dgm:cxn modelId="{66DB025A-A3CD-47EB-B3B7-F421380B2C3B}" type="presParOf" srcId="{24C6DDD1-A237-42E5-B427-DBC1298B94BC}" destId="{94786BD6-C9EE-4102-9879-C9998C2DB6CB}" srcOrd="0" destOrd="0" presId="urn:microsoft.com/office/officeart/2005/8/layout/hierarchy1"/>
    <dgm:cxn modelId="{9D9066ED-B57D-4887-BDDA-9EF5D7590A0C}" type="presParOf" srcId="{94786BD6-C9EE-4102-9879-C9998C2DB6CB}" destId="{7397ED4E-793E-48B2-92E7-6E0C2C25FAA1}" srcOrd="0" destOrd="0" presId="urn:microsoft.com/office/officeart/2005/8/layout/hierarchy1"/>
    <dgm:cxn modelId="{775C9531-DDF4-417F-B076-483F7817D600}" type="presParOf" srcId="{94786BD6-C9EE-4102-9879-C9998C2DB6CB}" destId="{730CDA1C-90D9-4D3A-9851-E9243F078E49}" srcOrd="1" destOrd="0" presId="urn:microsoft.com/office/officeart/2005/8/layout/hierarchy1"/>
    <dgm:cxn modelId="{BD931BE1-D9CD-4E24-9347-8EB5720E5CEF}" type="presParOf" srcId="{24C6DDD1-A237-42E5-B427-DBC1298B94BC}" destId="{587F509E-7351-41D8-A353-5F99A96E4D49}" srcOrd="1" destOrd="0" presId="urn:microsoft.com/office/officeart/2005/8/layout/hierarchy1"/>
    <dgm:cxn modelId="{CFC6425A-B99B-4DB1-AD8A-9759BC7217D8}" type="presParOf" srcId="{E484FE3C-034D-496A-A77B-3493E8745447}" destId="{0B37FF0A-3CA0-4CBD-80F2-1BED8D191CE4}" srcOrd="1" destOrd="0" presId="urn:microsoft.com/office/officeart/2005/8/layout/hierarchy1"/>
    <dgm:cxn modelId="{4EC4A615-4011-4696-81BD-3072A73BC341}" type="presParOf" srcId="{0B37FF0A-3CA0-4CBD-80F2-1BED8D191CE4}" destId="{7F4FF4C3-17A9-43CA-8E21-89707F6C2DF2}" srcOrd="0" destOrd="0" presId="urn:microsoft.com/office/officeart/2005/8/layout/hierarchy1"/>
    <dgm:cxn modelId="{5D505891-1791-4A65-A3EC-B78CBEAE6AA3}" type="presParOf" srcId="{7F4FF4C3-17A9-43CA-8E21-89707F6C2DF2}" destId="{E60C94EE-DDD2-4276-A459-8C169B54D2D4}" srcOrd="0" destOrd="0" presId="urn:microsoft.com/office/officeart/2005/8/layout/hierarchy1"/>
    <dgm:cxn modelId="{D9BD9519-DFFF-4E97-B3B8-DB64E2BD4CA1}" type="presParOf" srcId="{7F4FF4C3-17A9-43CA-8E21-89707F6C2DF2}" destId="{2AECAC24-26FB-4C09-B347-D45AB1C951EB}" srcOrd="1" destOrd="0" presId="urn:microsoft.com/office/officeart/2005/8/layout/hierarchy1"/>
    <dgm:cxn modelId="{F2C582F3-1334-4A47-BD02-332649498DEF}" type="presParOf" srcId="{0B37FF0A-3CA0-4CBD-80F2-1BED8D191CE4}" destId="{364B7EBC-958C-4413-90F1-3E933AD83F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7ED4E-793E-48B2-92E7-6E0C2C25FAA1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CDA1C-90D9-4D3A-9851-E9243F078E4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Hoe is kans gedefinieerd?</a:t>
          </a:r>
          <a:endParaRPr lang="en-US" sz="3500" kern="1200"/>
        </a:p>
      </dsp:txBody>
      <dsp:txXfrm>
        <a:off x="696297" y="538547"/>
        <a:ext cx="4171627" cy="2590157"/>
      </dsp:txXfrm>
    </dsp:sp>
    <dsp:sp modelId="{E60C94EE-DDD2-4276-A459-8C169B54D2D4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AC24-26FB-4C09-B347-D45AB1C951EB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Aantal goede uitkomsten gedeeld door aantal mogelijke uitkomsten </a:t>
          </a:r>
          <a:endParaRPr lang="en-US" sz="35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061ABDA-BAC4-91E1-4E11-9932AADC5A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2F0AB1-4230-C103-45BA-21980F7D82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73FB-CE60-4F46-B23F-FEA9F23BD32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8F49E2-8B7E-D733-BCC6-9C1D9EC5A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4197FC-AB4B-81A8-AB1B-82853AB3D9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E838E-DC87-4813-9DF2-CF25F8568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2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6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9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8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06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4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9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77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76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0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4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4827A7-3971-4967-9B92-098ADF5CF2EE}" type="datetimeFigureOut">
              <a:rPr lang="nl-NL" smtClean="0"/>
              <a:t>3-5-2023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636483-AC10-4401-B944-03C230F4A30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Blauwe pijlen die naar een rode knop wijzen">
            <a:extLst>
              <a:ext uri="{FF2B5EF4-FFF2-40B4-BE49-F238E27FC236}">
                <a16:creationId xmlns:a16="http://schemas.microsoft.com/office/drawing/2014/main" id="{0A78EEAA-5872-E23A-C93A-CA74CB953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0838" b="48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154128-D74D-3E16-F5FE-9C8E1C0C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nl-NL" sz="8000" dirty="0">
                <a:solidFill>
                  <a:srgbClr val="FFFFFF"/>
                </a:solidFill>
              </a:rPr>
              <a:t>Commerciële beïnvloeding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DD7B16-DB35-09B1-C049-91672DB80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nl-NL" sz="2800" dirty="0">
                <a:solidFill>
                  <a:srgbClr val="FFFFFF"/>
                </a:solidFill>
              </a:rPr>
              <a:t>Gokreclame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A510D54-845B-AA9F-50FE-3FA2E7E4E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A9CAF-CD9F-2B81-965F-A937F5A3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HOE GA JIJ OM MET GOKKEN?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9FC0ED-B8C1-22A5-DA7C-527B1AFB7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Dobbelsteen">
            <a:extLst>
              <a:ext uri="{FF2B5EF4-FFF2-40B4-BE49-F238E27FC236}">
                <a16:creationId xmlns:a16="http://schemas.microsoft.com/office/drawing/2014/main" id="{FB50E2E6-E483-7094-8703-FF2312CA5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EED335-E185-729C-0734-92F79FA19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78"/>
    </mc:Choice>
    <mc:Fallback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venaanzicht van diverse onderdelen van bordspellen">
            <a:extLst>
              <a:ext uri="{FF2B5EF4-FFF2-40B4-BE49-F238E27FC236}">
                <a16:creationId xmlns:a16="http://schemas.microsoft.com/office/drawing/2014/main" id="{481713C3-8530-71D5-5D86-004BAB243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2650" b="130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B27276-BD59-1C6E-5271-4986A48C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Reclame voor Gokken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FDDE9D7-17A3-AB0F-65FD-AF7DD2528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443"/>
    </mc:Choice>
    <mc:Fallback>
      <p:transition spd="slow" advTm="5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D8778-223C-2210-DFF4-04041C2B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Kansberekening</a:t>
            </a:r>
            <a:br>
              <a:rPr lang="nl-NL" sz="4800"/>
            </a:br>
            <a:endParaRPr lang="nl-NL" sz="4800"/>
          </a:p>
        </p:txBody>
      </p:sp>
      <p:graphicFrame>
        <p:nvGraphicFramePr>
          <p:cNvPr id="21" name="Tijdelijke aanduiding voor inhoud 2">
            <a:extLst>
              <a:ext uri="{FF2B5EF4-FFF2-40B4-BE49-F238E27FC236}">
                <a16:creationId xmlns:a16="http://schemas.microsoft.com/office/drawing/2014/main" id="{D9FBFF30-18DD-FCFA-FB79-328D3E5EB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40241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829E15-2EB4-822F-9432-78A82C07F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5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58"/>
    </mc:Choice>
    <mc:Fallback>
      <p:transition spd="slow" advTm="10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BD72D-85D9-A825-D2F8-3F7A8157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8585"/>
            <a:ext cx="3932237" cy="1658815"/>
          </a:xfrm>
        </p:spPr>
        <p:txBody>
          <a:bodyPr/>
          <a:lstStyle/>
          <a:p>
            <a:r>
              <a:rPr lang="nl-NL" dirty="0"/>
              <a:t>Kans om niet te winnen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D4AD050-1800-50C8-64A3-B5AE3C28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942" y="987425"/>
            <a:ext cx="6172200" cy="5749437"/>
          </a:xfrm>
        </p:spPr>
        <p:txBody>
          <a:bodyPr/>
          <a:lstStyle/>
          <a:p>
            <a:pPr lvl="0"/>
            <a:r>
              <a:rPr lang="nl-NL" dirty="0"/>
              <a:t>10.000 : 1.000.000 = 0,01</a:t>
            </a:r>
            <a:endParaRPr lang="en-US" dirty="0"/>
          </a:p>
          <a:p>
            <a:pPr lvl="0"/>
            <a:r>
              <a:rPr lang="nl-NL" dirty="0"/>
              <a:t>(1 honderdste)    1/100 = 1 %</a:t>
            </a:r>
          </a:p>
          <a:p>
            <a:pPr lvl="0"/>
            <a:r>
              <a:rPr lang="nl-NL" dirty="0"/>
              <a:t>Kans om te winnen is 1 %</a:t>
            </a:r>
          </a:p>
          <a:p>
            <a:pPr lvl="0"/>
            <a:r>
              <a:rPr lang="nl-NL" dirty="0"/>
              <a:t>Wel winnen + Niet winnen = 100%</a:t>
            </a:r>
            <a:endParaRPr lang="en-US" dirty="0"/>
          </a:p>
          <a:p>
            <a:pPr lvl="0"/>
            <a:r>
              <a:rPr lang="nl-NL" dirty="0"/>
              <a:t>Kans om niet te winnen: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      100 % - 1 % </a:t>
            </a:r>
          </a:p>
          <a:p>
            <a:pPr lvl="0"/>
            <a:r>
              <a:rPr lang="nl-NL" dirty="0"/>
              <a:t>  = 99 %</a:t>
            </a:r>
            <a:endParaRPr lang="en-US" dirty="0"/>
          </a:p>
          <a:p>
            <a:pPr lvl="0"/>
            <a:r>
              <a:rPr lang="nl-NL" dirty="0"/>
              <a:t>Is dus bijna 100% 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BDCDBD-9C1C-0BFC-D385-BE8E14F89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Er zijn 10000 prijzen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Er zijn een miljoen loten verkocht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7DDCED6-579D-0140-2B77-B74383EAD3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20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57"/>
    </mc:Choice>
    <mc:Fallback>
      <p:transition spd="slow" advTm="3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57C28-50CA-210B-B8CF-856C6A5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2500" dirty="0">
                <a:solidFill>
                  <a:schemeClr val="tx1"/>
                </a:solidFill>
                <a:latin typeface="Amasis MT Pro Black" panose="020B0604020202020204" pitchFamily="18" charset="0"/>
              </a:rPr>
              <a:t>Celebrity endorsement </a:t>
            </a:r>
            <a:br>
              <a:rPr lang="nl-NL" sz="2500" dirty="0">
                <a:solidFill>
                  <a:srgbClr val="FFFFFF"/>
                </a:solidFill>
              </a:rPr>
            </a:br>
            <a:br>
              <a:rPr lang="nl-NL" sz="2500" dirty="0">
                <a:solidFill>
                  <a:srgbClr val="FFFFFF"/>
                </a:solidFill>
              </a:rPr>
            </a:br>
            <a:endParaRPr lang="nl-NL" sz="2500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7FC58A5-27CA-A1DE-F4D9-0AD289F07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7689" y="423003"/>
            <a:ext cx="6400785" cy="2720153"/>
          </a:xfrm>
        </p:spPr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6CAAC9-5A97-3AB4-E1C2-CBCB62A8B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776913"/>
            <a:ext cx="10113264" cy="822960"/>
          </a:xfrm>
        </p:spPr>
        <p:txBody>
          <a:bodyPr>
            <a:normAutofit/>
          </a:bodyPr>
          <a:lstStyle/>
          <a:p>
            <a:r>
              <a:rPr lang="nl-NL" sz="2400" dirty="0"/>
              <a:t>Een bekend persoon beveelt het gebruik van een product of dienst aan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1B85D7-2432-82CE-CE20-96464F1633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266238" y="1412875"/>
            <a:ext cx="2925762" cy="4364038"/>
          </a:xfrm>
        </p:spPr>
        <p:txBody>
          <a:bodyPr>
            <a:normAutofit/>
          </a:bodyPr>
          <a:lstStyle/>
          <a:p>
            <a:r>
              <a:rPr lang="nl-NL" sz="2000" dirty="0"/>
              <a:t>Bijvoorbeeld: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Max Verstappen beveelt de    Jumbo winkels aan.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Elly Lust maakt reclame voor casino`s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3399C52-CEB8-42C0-F9E1-94016D1BA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34"/>
    </mc:Choice>
    <mc:Fallback>
      <p:transition spd="slow" advTm="12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D9BE-D063-CCF6-F1D7-13AF634B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De </a:t>
            </a:r>
            <a:r>
              <a:rPr lang="en-US" sz="5400" dirty="0" err="1"/>
              <a:t>verleiding</a:t>
            </a:r>
            <a:r>
              <a:rPr lang="en-US" sz="5400" dirty="0"/>
              <a:t> van de </a:t>
            </a:r>
            <a:r>
              <a:rPr lang="en-US" sz="5400" dirty="0" err="1"/>
              <a:t>gokmachine</a:t>
            </a:r>
            <a:endParaRPr lang="en-US" sz="5400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F652D600-079F-1474-8C41-A6DE5F40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Hoe </a:t>
            </a:r>
            <a:r>
              <a:rPr lang="en-US" sz="2400" dirty="0" err="1"/>
              <a:t>staat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gokmachine</a:t>
            </a:r>
            <a:r>
              <a:rPr lang="en-US" sz="2400" dirty="0"/>
              <a:t> </a:t>
            </a:r>
            <a:r>
              <a:rPr lang="en-US" sz="2400" dirty="0" err="1"/>
              <a:t>afgesteld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apparaat</a:t>
            </a:r>
            <a:r>
              <a:rPr lang="en-US" sz="2400" dirty="0"/>
              <a:t> </a:t>
            </a:r>
            <a:r>
              <a:rPr lang="en-US" sz="2400" dirty="0" err="1"/>
              <a:t>wordt</a:t>
            </a:r>
            <a:r>
              <a:rPr lang="en-US" sz="2400" dirty="0"/>
              <a:t> in de </a:t>
            </a:r>
            <a:r>
              <a:rPr lang="en-US" sz="2400" dirty="0" err="1"/>
              <a:t>Verenigde</a:t>
            </a:r>
            <a:r>
              <a:rPr lang="en-US" sz="2400" dirty="0"/>
              <a:t> Staten </a:t>
            </a:r>
            <a:r>
              <a:rPr lang="en-US" sz="2400" dirty="0" err="1"/>
              <a:t>wel</a:t>
            </a:r>
            <a:r>
              <a:rPr lang="en-US" sz="2400" dirty="0"/>
              <a:t> de </a:t>
            </a:r>
            <a:r>
              <a:rPr lang="en-US" sz="2400" dirty="0" err="1"/>
              <a:t>de</a:t>
            </a:r>
            <a:r>
              <a:rPr lang="en-US" sz="2400" dirty="0"/>
              <a:t> rover met </a:t>
            </a:r>
            <a:r>
              <a:rPr lang="en-US" sz="2400" dirty="0" err="1"/>
              <a:t>een</a:t>
            </a:r>
            <a:r>
              <a:rPr lang="en-US" sz="2400" dirty="0"/>
              <a:t> arm </a:t>
            </a:r>
            <a:r>
              <a:rPr lang="en-US" sz="2400" dirty="0" err="1"/>
              <a:t>genoemd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(One-Armed Bandit)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Tijdelijke aanduiding voor inhoud 7" descr="Afbeelding met fruitautomaat&#10;&#10;Automatisch gegenereerde beschrijving">
            <a:extLst>
              <a:ext uri="{FF2B5EF4-FFF2-40B4-BE49-F238E27FC236}">
                <a16:creationId xmlns:a16="http://schemas.microsoft.com/office/drawing/2014/main" id="{D3B08972-1D2E-A43B-5956-79CB7C034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68C2EA9-A6BF-9EF4-96BF-11EE9BE63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7"/>
    </mc:Choice>
    <mc:Fallback>
      <p:transition spd="slow" advTm="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39FE2-0DB5-603C-A929-6B124BA6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JOUW CONCLUSIE?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A1A9F9-1561-523A-E166-3BB99C9837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B74B3F-30E5-AFF9-CD81-F90E998CF6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69F22DB-CE04-C096-7C34-327BE7012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1"/>
    </mc:Choice>
    <mc:Fallback>
      <p:transition spd="slow" advTm="1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4|4.2|2.3|4|2.1|2.2|1.4"/>
</p:tagLst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</TotalTime>
  <Words>163</Words>
  <Application>Microsoft Office PowerPoint</Application>
  <PresentationFormat>Breedbeeld</PresentationFormat>
  <Paragraphs>36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Amasis MT Pro Black</vt:lpstr>
      <vt:lpstr>Calibri</vt:lpstr>
      <vt:lpstr>Calibri Light</vt:lpstr>
      <vt:lpstr>Terugblik</vt:lpstr>
      <vt:lpstr>Commerciële beïnvloeding</vt:lpstr>
      <vt:lpstr>HOE GA JIJ OM MET GOKKEN?</vt:lpstr>
      <vt:lpstr>Reclame voor Gokken </vt:lpstr>
      <vt:lpstr>Kansberekening </vt:lpstr>
      <vt:lpstr>Kans om niet te winnen</vt:lpstr>
      <vt:lpstr>Celebrity endorsement   </vt:lpstr>
      <vt:lpstr>De verleiding van de gokmachine</vt:lpstr>
      <vt:lpstr>WAT IS JOUW CONCLUSIE?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Commerciële beïnvloeding</dc:title>
  <dc:creator>Paul Groosman</dc:creator>
  <cp:lastModifiedBy>Paul Groosman</cp:lastModifiedBy>
  <cp:revision>2</cp:revision>
  <dcterms:created xsi:type="dcterms:W3CDTF">2022-09-10T20:35:43Z</dcterms:created>
  <dcterms:modified xsi:type="dcterms:W3CDTF">2023-05-03T13:00:02Z</dcterms:modified>
</cp:coreProperties>
</file>